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6" r:id="rId2"/>
    <p:sldId id="260" r:id="rId3"/>
    <p:sldId id="261" r:id="rId4"/>
    <p:sldId id="262" r:id="rId5"/>
    <p:sldId id="263" r:id="rId6"/>
    <p:sldId id="264" r:id="rId7"/>
    <p:sldId id="265" r:id="rId8"/>
    <p:sldId id="266" r:id="rId9"/>
    <p:sldId id="267"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86"/>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495" autoAdjust="0"/>
  </p:normalViewPr>
  <p:slideViewPr>
    <p:cSldViewPr snapToGrid="0" snapToObjects="1" showGuides="1">
      <p:cViewPr varScale="1">
        <p:scale>
          <a:sx n="93" d="100"/>
          <a:sy n="93" d="100"/>
        </p:scale>
        <p:origin x="1518" y="72"/>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D00D02-7ECE-9F4A-852C-3CC24F2A1FF4}" type="datetimeFigureOut">
              <a:rPr lang="en-US" smtClean="0"/>
              <a:t>6/10/2016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6DEB5D-347A-444F-90DE-1B6E2932F515}" type="datetimeFigureOut">
              <a:rPr lang="en-US" smtClean="0"/>
              <a:t>6/10/2016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a:t>
            </a:fld>
            <a:endParaRPr lang="en-GB"/>
          </a:p>
        </p:txBody>
      </p:sp>
    </p:spTree>
    <p:extLst>
      <p:ext uri="{BB962C8B-B14F-4D97-AF65-F5344CB8AC3E}">
        <p14:creationId xmlns:p14="http://schemas.microsoft.com/office/powerpoint/2010/main" val="3225538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Humanitarian advocacy may be defined in different ways, depending on the issue addressed and according to organisational mandates, capacities and interests. However, all humanitarian advocacy efforts have the same overarching goal: to bring about change in a situation with or on behalf of others.</a:t>
            </a:r>
          </a:p>
          <a:p>
            <a:endParaRPr lang="en-GB" dirty="0" smtClean="0"/>
          </a:p>
          <a:p>
            <a:r>
              <a:rPr lang="en-GB" dirty="0" smtClean="0"/>
              <a:t>Most humanitarians conduct advocacy as part of their daily work. At its simplest, advocacy may be a one-on-one discussion with a beneficiary or service delivery stakeholder to ensure the provision of food aid in a particular camp. In a more complex environment it may be a shared responsibility between humanitarian actors who work together to advocate through a comprehensive process of engaging political leaders, building partnerships, mobilising community groups, capacity-building and/or media relations. (OCHA 2010 guidelines on advocacy)</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2</a:t>
            </a:fld>
            <a:endParaRPr lang="en-GB"/>
          </a:p>
        </p:txBody>
      </p:sp>
    </p:spTree>
    <p:extLst>
      <p:ext uri="{BB962C8B-B14F-4D97-AF65-F5344CB8AC3E}">
        <p14:creationId xmlns:p14="http://schemas.microsoft.com/office/powerpoint/2010/main" val="16858397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Advocacy works on two levels:</a:t>
            </a:r>
          </a:p>
          <a:p>
            <a:pPr marL="171450" indent="-171450">
              <a:buFont typeface="Arial"/>
              <a:buChar char="•"/>
            </a:pPr>
            <a:r>
              <a:rPr lang="en-GB" dirty="0" smtClean="0"/>
              <a:t>With the rights holders to help them claim their rights in legitimate ways while working on protecting the rights of others.</a:t>
            </a:r>
          </a:p>
          <a:p>
            <a:pPr marL="171450" indent="-171450">
              <a:buFont typeface="Arial"/>
              <a:buChar char="•"/>
            </a:pPr>
            <a:r>
              <a:rPr lang="en-GB" dirty="0" smtClean="0"/>
              <a:t>With the duty bearers (state, or non-state) to respect, protect and fulfil people’s rights and make themselves accountable and responsive to the people in this regard.</a:t>
            </a:r>
          </a:p>
          <a:p>
            <a:endParaRPr lang="en-GB" dirty="0" smtClean="0"/>
          </a:p>
          <a:p>
            <a:r>
              <a:rPr lang="en-GB" dirty="0" smtClean="0"/>
              <a:t>Often described as ‘speaking out’, humanitarian advocacy may use a series of different messages and draw on a range of tactics to achieve specific goals and objectives. Humanitarians may engage in visible forms of advocacy such as public statements (senior UN/NGO official statements, opinion editorials, interviews, published reports, etc.) or they may engage in more low profile, discreet forms of advocacy. For maximum impact, a combination of both public and private advocacy should be used.</a:t>
            </a:r>
          </a:p>
          <a:p>
            <a:r>
              <a:rPr lang="en-GB" dirty="0" smtClean="0"/>
              <a:t>The graph is an adapted version from UNICEF Rights-based advocacy (UNICEF Advocacy Toolkit)</a:t>
            </a:r>
          </a:p>
        </p:txBody>
      </p:sp>
      <p:sp>
        <p:nvSpPr>
          <p:cNvPr id="4" name="Slide Number Placeholder 3"/>
          <p:cNvSpPr>
            <a:spLocks noGrp="1"/>
          </p:cNvSpPr>
          <p:nvPr>
            <p:ph type="sldNum" sz="quarter" idx="10"/>
          </p:nvPr>
        </p:nvSpPr>
        <p:spPr/>
        <p:txBody>
          <a:bodyPr/>
          <a:lstStyle/>
          <a:p>
            <a:fld id="{CB7D2CA1-D120-9748-B6F6-7C32249A9953}" type="slidenum">
              <a:rPr lang="en-GB" smtClean="0"/>
              <a:t>3</a:t>
            </a:fld>
            <a:endParaRPr lang="en-GB"/>
          </a:p>
        </p:txBody>
      </p:sp>
    </p:spTree>
    <p:extLst>
      <p:ext uri="{BB962C8B-B14F-4D97-AF65-F5344CB8AC3E}">
        <p14:creationId xmlns:p14="http://schemas.microsoft.com/office/powerpoint/2010/main" val="1507230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Field practitioners are operating in complex contexts and faced with the challenge to always balance their commitment to provide humanitarian assistance with their responsibility to protect the rights of the people they seek to assist.</a:t>
            </a:r>
          </a:p>
          <a:p>
            <a:endParaRPr lang="en-GB" dirty="0" smtClean="0"/>
          </a:p>
          <a:p>
            <a:r>
              <a:rPr lang="en-GB" dirty="0" smtClean="0"/>
              <a:t>Sphere can be used to advocate so that the rights of the affected population are respected, both in terms of protection and in terms of assistance. We will first work on a case study focussing on how to use Sphere to advocate for protection issues. We will then discuss how Sphere can also support advocacy in terms of the quality and accountability of assistance.</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4</a:t>
            </a:fld>
            <a:endParaRPr lang="en-GB"/>
          </a:p>
        </p:txBody>
      </p:sp>
    </p:spTree>
    <p:extLst>
      <p:ext uri="{BB962C8B-B14F-4D97-AF65-F5344CB8AC3E}">
        <p14:creationId xmlns:p14="http://schemas.microsoft.com/office/powerpoint/2010/main" val="1352056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four Protection Principles in the Sphere Handbook convert several of the legal principles and rights outlined in the Humanitarian Charter into practical actions.</a:t>
            </a:r>
          </a:p>
          <a:p>
            <a:endParaRPr lang="en-GB" dirty="0" smtClean="0"/>
          </a:p>
          <a:p>
            <a:r>
              <a:rPr lang="en-GB" dirty="0" smtClean="0"/>
              <a:t>The technical chapters </a:t>
            </a:r>
            <a:r>
              <a:rPr lang="en-GB" b="1" dirty="0" smtClean="0"/>
              <a:t>are the rights, which compose the Humanitarian Charter turned into minimum standards for technical implementation</a:t>
            </a:r>
            <a:r>
              <a:rPr lang="en-GB" dirty="0" smtClean="0"/>
              <a:t>.</a:t>
            </a:r>
          </a:p>
          <a:p>
            <a:endParaRPr lang="en-GB" dirty="0" smtClean="0"/>
          </a:p>
          <a:p>
            <a:r>
              <a:rPr lang="en-GB" dirty="0" smtClean="0"/>
              <a:t>All parts of the Sphere Handbook are based on the rights based approach and can be used for advocacy purposes. The Handbook also enjoys broad acceptance by the humanitarian sector as a whole. It has become one of the most widely known and internationally recognised sets of standards for humanitarian response and can be used to support advocacy messages. It is important to remember that Sphere can also be used as a powerful advocacy tool because it does not belong to any organisation.</a:t>
            </a:r>
          </a:p>
          <a:p>
            <a:endParaRPr lang="en-GB" dirty="0" smtClean="0"/>
          </a:p>
          <a:p>
            <a:r>
              <a:rPr lang="en-GB" dirty="0" smtClean="0"/>
              <a:t>Ask participants to look at key texts which can support Sphere rights-based approaches for advocacy in Annex 1, p. 356 of the Handbook ‘Key Documents that inform the Humanitarian Charter’.</a:t>
            </a:r>
          </a:p>
          <a:p>
            <a:endParaRPr lang="en-GB" dirty="0" smtClean="0"/>
          </a:p>
          <a:p>
            <a:r>
              <a:rPr lang="en-GB" dirty="0" smtClean="0"/>
              <a:t>For more information on Sphere and the rights-based approach, please review Module A9 ‘Sphere and the Humanitarian Charter’.</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5</a:t>
            </a:fld>
            <a:endParaRPr lang="en-GB"/>
          </a:p>
        </p:txBody>
      </p:sp>
    </p:spTree>
    <p:extLst>
      <p:ext uri="{BB962C8B-B14F-4D97-AF65-F5344CB8AC3E}">
        <p14:creationId xmlns:p14="http://schemas.microsoft.com/office/powerpoint/2010/main" val="2855285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Select (or ask a participant) to suggest an energetic way to split participants into 4 groups.</a:t>
            </a:r>
          </a:p>
          <a:p>
            <a:endParaRPr lang="en-GB" dirty="0" smtClean="0"/>
          </a:p>
          <a:p>
            <a:r>
              <a:rPr lang="en-GB" dirty="0" smtClean="0"/>
              <a:t>Part 1: go from table to table to ensure the exercise is well understood, and ensure participants are using their Handbooks.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6</a:t>
            </a:fld>
            <a:endParaRPr lang="en-GB"/>
          </a:p>
        </p:txBody>
      </p:sp>
    </p:spTree>
    <p:extLst>
      <p:ext uri="{BB962C8B-B14F-4D97-AF65-F5344CB8AC3E}">
        <p14:creationId xmlns:p14="http://schemas.microsoft.com/office/powerpoint/2010/main" val="1073589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Part 2: Ensure the conversation among the 4 representatives is audible to the rest of the group (a good tip for that is to ensure they sit at a large table, a bit far away from each other so that they have to raise their voices to be audible to others). </a:t>
            </a:r>
          </a:p>
          <a:p>
            <a:endParaRPr lang="en-GB" dirty="0" smtClean="0"/>
          </a:p>
          <a:p>
            <a:r>
              <a:rPr lang="en-GB" dirty="0" smtClean="0"/>
              <a:t>At one point, suggest one of them make notes on flipchart if they don’t come up with the idea themselves.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7</a:t>
            </a:fld>
            <a:endParaRPr lang="en-GB"/>
          </a:p>
        </p:txBody>
      </p:sp>
    </p:spTree>
    <p:extLst>
      <p:ext uri="{BB962C8B-B14F-4D97-AF65-F5344CB8AC3E}">
        <p14:creationId xmlns:p14="http://schemas.microsoft.com/office/powerpoint/2010/main" val="2897239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Debriefing in plenary: you can move away from the specifics of the case study to explore and discuss the opportunities offered by the Sphere Handbook to support advocacy with various types of stakeholders, as well as the various attitudes of agencies towards advocacy.</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8</a:t>
            </a:fld>
            <a:endParaRPr lang="en-GB"/>
          </a:p>
        </p:txBody>
      </p:sp>
    </p:spTree>
    <p:extLst>
      <p:ext uri="{BB962C8B-B14F-4D97-AF65-F5344CB8AC3E}">
        <p14:creationId xmlns:p14="http://schemas.microsoft.com/office/powerpoint/2010/main" val="10304544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B6 – Sphere and advocacy</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3" name="Picture 2" descr="megaphon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8917" y="70511"/>
            <a:ext cx="1025770" cy="892800"/>
          </a:xfrm>
          <a:prstGeom prst="rect">
            <a:avLst/>
          </a:prstGeom>
        </p:spPr>
      </p:pic>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629147"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6" name="Picture 5" descr="megaphon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8917" y="70511"/>
            <a:ext cx="1025770" cy="892800"/>
          </a:xfrm>
          <a:prstGeom prst="rect">
            <a:avLst/>
          </a:prstGeom>
        </p:spPr>
      </p:pic>
    </p:spTree>
    <p:extLst>
      <p:ext uri="{BB962C8B-B14F-4D97-AF65-F5344CB8AC3E}">
        <p14:creationId xmlns:p14="http://schemas.microsoft.com/office/powerpoint/2010/main" val="14856773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B6 – Sphere and advocacy</a:t>
            </a:r>
          </a:p>
          <a:p>
            <a:r>
              <a:rPr lang="en-GB" dirty="0" smtClean="0"/>
              <a:t>Sphere Training Package 2015</a:t>
            </a:r>
          </a:p>
        </p:txBody>
      </p: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B6 – Sphere and advocacy</a:t>
            </a:r>
          </a:p>
          <a:p>
            <a:r>
              <a:rPr lang="en-GB" dirty="0" smtClean="0"/>
              <a:t>Sphere Training Package 2015</a:t>
            </a:r>
          </a:p>
        </p:txBody>
      </p:sp>
    </p:spTree>
    <p:extLst>
      <p:ext uri="{BB962C8B-B14F-4D97-AF65-F5344CB8AC3E}">
        <p14:creationId xmlns:p14="http://schemas.microsoft.com/office/powerpoint/2010/main" val="32778394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B6 – Sphere and advocacy</a:t>
            </a:r>
          </a:p>
          <a:p>
            <a:r>
              <a:rPr lang="en-GB" noProof="0"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2" r:id="rId5"/>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854" y="6104352"/>
            <a:ext cx="4606304" cy="338554"/>
          </a:xfrm>
          <a:prstGeom prst="rect">
            <a:avLst/>
          </a:prstGeom>
          <a:noFill/>
        </p:spPr>
        <p:txBody>
          <a:bodyPr wrap="square" rtlCol="0">
            <a:spAutoFit/>
          </a:bodyPr>
          <a:lstStyle/>
          <a:p>
            <a:r>
              <a:rPr lang="en-GB" sz="1600" dirty="0">
                <a:solidFill>
                  <a:schemeClr val="bg1"/>
                </a:solidFill>
                <a:latin typeface="Tahoma"/>
                <a:cs typeface="Tahoma"/>
              </a:rPr>
              <a:t>Module </a:t>
            </a:r>
            <a:r>
              <a:rPr lang="en-GB" sz="1600" dirty="0" smtClean="0">
                <a:solidFill>
                  <a:schemeClr val="bg1"/>
                </a:solidFill>
                <a:latin typeface="Tahoma"/>
                <a:cs typeface="Tahoma"/>
              </a:rPr>
              <a:t>B6 </a:t>
            </a:r>
            <a:r>
              <a:rPr lang="en-GB" sz="1600" dirty="0">
                <a:solidFill>
                  <a:schemeClr val="bg1"/>
                </a:solidFill>
                <a:latin typeface="Tahoma"/>
                <a:cs typeface="Tahoma"/>
              </a:rPr>
              <a:t>– </a:t>
            </a:r>
            <a:r>
              <a:rPr lang="en-GB" sz="1600" dirty="0" smtClean="0">
                <a:solidFill>
                  <a:schemeClr val="bg1"/>
                </a:solidFill>
                <a:latin typeface="Tahoma"/>
                <a:cs typeface="Tahoma"/>
              </a:rPr>
              <a:t>Sphere </a:t>
            </a:r>
            <a:r>
              <a:rPr lang="en-GB" sz="1600" dirty="0">
                <a:solidFill>
                  <a:schemeClr val="bg1"/>
                </a:solidFill>
                <a:latin typeface="Tahoma"/>
                <a:cs typeface="Tahoma"/>
              </a:rPr>
              <a:t>Training Package </a:t>
            </a:r>
            <a:r>
              <a:rPr lang="en-GB" sz="1600" dirty="0" smtClean="0">
                <a:solidFill>
                  <a:schemeClr val="bg1"/>
                </a:solidFill>
                <a:latin typeface="Tahoma"/>
                <a:cs typeface="Tahoma"/>
              </a:rPr>
              <a:t>2015</a:t>
            </a:r>
            <a:endParaRPr lang="en-GB" sz="1600" dirty="0">
              <a:solidFill>
                <a:schemeClr val="bg1"/>
              </a:solidFill>
              <a:latin typeface="Tahoma"/>
              <a:cs typeface="Tahoma"/>
            </a:endParaRPr>
          </a:p>
        </p:txBody>
      </p:sp>
      <p:sp>
        <p:nvSpPr>
          <p:cNvPr id="7" name="Title 1"/>
          <p:cNvSpPr txBox="1">
            <a:spLocks/>
          </p:cNvSpPr>
          <p:nvPr/>
        </p:nvSpPr>
        <p:spPr>
          <a:xfrm>
            <a:off x="1704783" y="4052922"/>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nSpc>
                <a:spcPct val="100000"/>
              </a:lnSpc>
            </a:pPr>
            <a:r>
              <a:rPr lang="en-GB" sz="2400" b="0" i="1" dirty="0">
                <a:solidFill>
                  <a:schemeClr val="accent1"/>
                </a:solidFill>
                <a:latin typeface="Tahoma"/>
                <a:cs typeface="Tahoma"/>
              </a:rPr>
              <a:t>How can you use Sphere for humanitarian advocacy?</a:t>
            </a:r>
          </a:p>
        </p:txBody>
      </p:sp>
      <p:sp>
        <p:nvSpPr>
          <p:cNvPr id="6" name="TextBox 5"/>
          <p:cNvSpPr txBox="1"/>
          <p:nvPr/>
        </p:nvSpPr>
        <p:spPr>
          <a:xfrm>
            <a:off x="1517254" y="2388016"/>
            <a:ext cx="6111628" cy="466794"/>
          </a:xfrm>
          <a:prstGeom prst="rect">
            <a:avLst/>
          </a:prstGeom>
          <a:noFill/>
        </p:spPr>
        <p:txBody>
          <a:bodyPr wrap="square" lIns="0" tIns="0" rIns="0" bIns="0" rtlCol="0">
            <a:spAutoFit/>
          </a:bodyPr>
          <a:lstStyle/>
          <a:p>
            <a:pPr algn="ctr">
              <a:lnSpc>
                <a:spcPct val="110000"/>
              </a:lnSpc>
            </a:pPr>
            <a:r>
              <a:rPr lang="en-GB" sz="2800" b="1" dirty="0" smtClean="0">
                <a:solidFill>
                  <a:schemeClr val="tx2"/>
                </a:solidFill>
                <a:latin typeface="Tahoma"/>
                <a:cs typeface="Tahoma"/>
              </a:rPr>
              <a:t>Sphere </a:t>
            </a:r>
            <a:r>
              <a:rPr lang="en-GB" sz="2800" b="1" dirty="0">
                <a:solidFill>
                  <a:schemeClr val="tx2"/>
                </a:solidFill>
                <a:latin typeface="Tahoma"/>
                <a:cs typeface="Tahoma"/>
              </a:rPr>
              <a:t>and advocacy</a:t>
            </a:r>
          </a:p>
        </p:txBody>
      </p:sp>
      <p:pic>
        <p:nvPicPr>
          <p:cNvPr id="9" name="Picture 8" descr="Sphere-Project-Logo-Standard-No-Tagline-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655" y="523525"/>
            <a:ext cx="2739825" cy="1109629"/>
          </a:xfrm>
          <a:prstGeom prst="rect">
            <a:avLst/>
          </a:prstGeom>
        </p:spPr>
      </p:pic>
    </p:spTree>
    <p:extLst>
      <p:ext uri="{BB962C8B-B14F-4D97-AF65-F5344CB8AC3E}">
        <p14:creationId xmlns:p14="http://schemas.microsoft.com/office/powerpoint/2010/main" val="3407902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humanitarian advocacy</a:t>
            </a:r>
            <a:r>
              <a:rPr lang="en-GB" dirty="0" smtClean="0"/>
              <a:t>?</a:t>
            </a:r>
            <a:endParaRPr lang="en-GB" dirty="0"/>
          </a:p>
        </p:txBody>
      </p:sp>
      <p:sp>
        <p:nvSpPr>
          <p:cNvPr id="3" name="Content Placeholder 2"/>
          <p:cNvSpPr>
            <a:spLocks noGrp="1"/>
          </p:cNvSpPr>
          <p:nvPr>
            <p:ph idx="1"/>
          </p:nvPr>
        </p:nvSpPr>
        <p:spPr>
          <a:xfrm>
            <a:off x="457200" y="1340442"/>
            <a:ext cx="8481646" cy="789250"/>
          </a:xfrm>
        </p:spPr>
        <p:txBody>
          <a:bodyPr/>
          <a:lstStyle/>
          <a:p>
            <a:r>
              <a:rPr lang="en-GB" dirty="0"/>
              <a:t>All humanitarian advocacy efforts have the same overarching </a:t>
            </a:r>
            <a:r>
              <a:rPr lang="en-GB" dirty="0" smtClean="0"/>
              <a:t>goal</a:t>
            </a:r>
            <a:r>
              <a:rPr lang="en-GB" dirty="0"/>
              <a:t>:</a:t>
            </a:r>
            <a:endParaRPr lang="en-GB" dirty="0" smtClean="0"/>
          </a:p>
        </p:txBody>
      </p:sp>
      <p:sp>
        <p:nvSpPr>
          <p:cNvPr id="4" name="Footer Placeholder 3"/>
          <p:cNvSpPr>
            <a:spLocks noGrp="1"/>
          </p:cNvSpPr>
          <p:nvPr>
            <p:ph type="ftr" sz="quarter" idx="3"/>
          </p:nvPr>
        </p:nvSpPr>
        <p:spPr/>
        <p:txBody>
          <a:bodyPr/>
          <a:lstStyle/>
          <a:p>
            <a:r>
              <a:rPr lang="en-GB" smtClean="0"/>
              <a:t>Module B6 – Sphere and advocacy</a:t>
            </a:r>
          </a:p>
          <a:p>
            <a:r>
              <a:rPr lang="en-GB" smtClean="0"/>
              <a:t>Sphere Training Package 2015</a:t>
            </a:r>
            <a:endParaRPr lang="en-GB" dirty="0" smtClean="0"/>
          </a:p>
        </p:txBody>
      </p:sp>
      <p:sp>
        <p:nvSpPr>
          <p:cNvPr id="5" name="5-Point Star 4"/>
          <p:cNvSpPr/>
          <p:nvPr/>
        </p:nvSpPr>
        <p:spPr>
          <a:xfrm>
            <a:off x="2108314" y="1829299"/>
            <a:ext cx="4933461" cy="4015153"/>
          </a:xfrm>
          <a:prstGeom prst="star5">
            <a:avLst>
              <a:gd name="adj" fmla="val 27884"/>
              <a:gd name="hf" fmla="val 105146"/>
              <a:gd name="vf" fmla="val 110557"/>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Content Placeholder 2"/>
          <p:cNvSpPr txBox="1">
            <a:spLocks/>
          </p:cNvSpPr>
          <p:nvPr/>
        </p:nvSpPr>
        <p:spPr>
          <a:xfrm>
            <a:off x="2728588" y="3360589"/>
            <a:ext cx="3692913" cy="110186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5400" b="1" dirty="0" smtClean="0">
                <a:solidFill>
                  <a:srgbClr val="FF0000"/>
                </a:solidFill>
              </a:rPr>
              <a:t>CHANGE</a:t>
            </a:r>
            <a:endParaRPr lang="en-GB" sz="5400" b="1" dirty="0">
              <a:solidFill>
                <a:srgbClr val="FF0000"/>
              </a:solidFill>
            </a:endParaRPr>
          </a:p>
        </p:txBody>
      </p:sp>
      <p:sp>
        <p:nvSpPr>
          <p:cNvPr id="7" name="Content Placeholder 2"/>
          <p:cNvSpPr txBox="1">
            <a:spLocks/>
          </p:cNvSpPr>
          <p:nvPr/>
        </p:nvSpPr>
        <p:spPr>
          <a:xfrm>
            <a:off x="7952154" y="5669634"/>
            <a:ext cx="986692" cy="34963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000" i="1" dirty="0" smtClean="0"/>
              <a:t>(OCHA)</a:t>
            </a:r>
            <a:endParaRPr lang="en-GB" sz="1000" i="1" dirty="0"/>
          </a:p>
        </p:txBody>
      </p:sp>
    </p:spTree>
    <p:extLst>
      <p:ext uri="{BB962C8B-B14F-4D97-AF65-F5344CB8AC3E}">
        <p14:creationId xmlns:p14="http://schemas.microsoft.com/office/powerpoint/2010/main" val="1894416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dvocacy-two-levels-flowchart-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7697" y="1144480"/>
            <a:ext cx="7211727" cy="4726817"/>
          </a:xfrm>
          <a:prstGeom prst="rect">
            <a:avLst/>
          </a:prstGeom>
        </p:spPr>
      </p:pic>
      <p:sp>
        <p:nvSpPr>
          <p:cNvPr id="2" name="Title 1"/>
          <p:cNvSpPr>
            <a:spLocks noGrp="1"/>
          </p:cNvSpPr>
          <p:nvPr>
            <p:ph type="title"/>
          </p:nvPr>
        </p:nvSpPr>
        <p:spPr/>
        <p:txBody>
          <a:bodyPr/>
          <a:lstStyle/>
          <a:p>
            <a:r>
              <a:rPr lang="en-GB" dirty="0"/>
              <a:t>Advocacy can work on two </a:t>
            </a:r>
            <a:r>
              <a:rPr lang="en-GB" dirty="0" smtClean="0"/>
              <a:t>levels</a:t>
            </a:r>
            <a:endParaRPr lang="en-GB" dirty="0"/>
          </a:p>
        </p:txBody>
      </p:sp>
      <p:sp>
        <p:nvSpPr>
          <p:cNvPr id="4" name="Footer Placeholder 3"/>
          <p:cNvSpPr>
            <a:spLocks noGrp="1"/>
          </p:cNvSpPr>
          <p:nvPr>
            <p:ph type="ftr" sz="quarter" idx="3"/>
          </p:nvPr>
        </p:nvSpPr>
        <p:spPr/>
        <p:txBody>
          <a:bodyPr/>
          <a:lstStyle/>
          <a:p>
            <a:r>
              <a:rPr lang="en-GB" smtClean="0"/>
              <a:t>Module B6 – Sphere and advocacy</a:t>
            </a:r>
          </a:p>
          <a:p>
            <a:r>
              <a:rPr lang="en-GB" smtClean="0"/>
              <a:t>Sphere Training Package 2015</a:t>
            </a:r>
            <a:endParaRPr lang="en-GB" dirty="0" smtClean="0"/>
          </a:p>
        </p:txBody>
      </p:sp>
      <p:pic>
        <p:nvPicPr>
          <p:cNvPr id="20" name="Picture 19" descr="Advocacy-two-levels-flowchart-B.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6400" y="1144480"/>
            <a:ext cx="7211727" cy="4726817"/>
          </a:xfrm>
          <a:prstGeom prst="rect">
            <a:avLst/>
          </a:prstGeom>
        </p:spPr>
      </p:pic>
      <p:pic>
        <p:nvPicPr>
          <p:cNvPr id="21" name="Picture 20" descr="Advocacy-two-levels-flowchart-C.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6400" y="1144480"/>
            <a:ext cx="7211727" cy="4726817"/>
          </a:xfrm>
          <a:prstGeom prst="rect">
            <a:avLst/>
          </a:prstGeom>
        </p:spPr>
      </p:pic>
      <p:pic>
        <p:nvPicPr>
          <p:cNvPr id="22" name="Picture 21" descr="Advocacy-two-levels-flowchart-D.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6400" y="1144480"/>
            <a:ext cx="7211727" cy="4726817"/>
          </a:xfrm>
          <a:prstGeom prst="rect">
            <a:avLst/>
          </a:prstGeom>
        </p:spPr>
      </p:pic>
      <p:pic>
        <p:nvPicPr>
          <p:cNvPr id="23" name="Picture 22" descr="Advocacy-two-levels-flowchart-E.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6400" y="1144480"/>
            <a:ext cx="7211727" cy="4726817"/>
          </a:xfrm>
          <a:prstGeom prst="rect">
            <a:avLst/>
          </a:prstGeom>
        </p:spPr>
      </p:pic>
    </p:spTree>
    <p:extLst>
      <p:ext uri="{BB962C8B-B14F-4D97-AF65-F5344CB8AC3E}">
        <p14:creationId xmlns:p14="http://schemas.microsoft.com/office/powerpoint/2010/main" val="2223156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Sphere can be used to advocate and ensure the rights of the affected population are respected</a:t>
            </a:r>
          </a:p>
        </p:txBody>
      </p:sp>
      <p:sp>
        <p:nvSpPr>
          <p:cNvPr id="4" name="Footer Placeholder 3"/>
          <p:cNvSpPr>
            <a:spLocks noGrp="1"/>
          </p:cNvSpPr>
          <p:nvPr>
            <p:ph type="ftr" sz="quarter" idx="3"/>
          </p:nvPr>
        </p:nvSpPr>
        <p:spPr/>
        <p:txBody>
          <a:bodyPr/>
          <a:lstStyle/>
          <a:p>
            <a:r>
              <a:rPr lang="en-GB" smtClean="0"/>
              <a:t>Module B6 – Sphere and advocacy</a:t>
            </a:r>
          </a:p>
          <a:p>
            <a:r>
              <a:rPr lang="en-GB" smtClean="0"/>
              <a:t>Sphere Training Package 2015</a:t>
            </a:r>
            <a:endParaRPr lang="en-GB" dirty="0" smtClean="0"/>
          </a:p>
        </p:txBody>
      </p:sp>
      <p:sp>
        <p:nvSpPr>
          <p:cNvPr id="5" name="Content Placeholder 2"/>
          <p:cNvSpPr>
            <a:spLocks noGrp="1"/>
          </p:cNvSpPr>
          <p:nvPr>
            <p:ph idx="1"/>
          </p:nvPr>
        </p:nvSpPr>
        <p:spPr>
          <a:xfrm>
            <a:off x="2240195" y="1826115"/>
            <a:ext cx="1814298" cy="491207"/>
          </a:xfrm>
        </p:spPr>
        <p:txBody>
          <a:bodyPr/>
          <a:lstStyle/>
          <a:p>
            <a:r>
              <a:rPr lang="en-GB" sz="1800" b="1" dirty="0">
                <a:solidFill>
                  <a:schemeClr val="tx2"/>
                </a:solidFill>
              </a:rPr>
              <a:t>Protection</a:t>
            </a:r>
          </a:p>
        </p:txBody>
      </p:sp>
      <p:sp>
        <p:nvSpPr>
          <p:cNvPr id="6" name="Content Placeholder 2"/>
          <p:cNvSpPr txBox="1">
            <a:spLocks/>
          </p:cNvSpPr>
          <p:nvPr/>
        </p:nvSpPr>
        <p:spPr>
          <a:xfrm>
            <a:off x="5464257" y="1826115"/>
            <a:ext cx="1814298" cy="4912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tx2"/>
                </a:solidFill>
              </a:rPr>
              <a:t>Assistance</a:t>
            </a:r>
            <a:endParaRPr lang="en-GB" sz="1800" b="1" dirty="0">
              <a:solidFill>
                <a:schemeClr val="tx2"/>
              </a:solidFill>
            </a:endParaRPr>
          </a:p>
        </p:txBody>
      </p:sp>
      <p:pic>
        <p:nvPicPr>
          <p:cNvPr id="7" name="Picture 6" descr="Sphere-person-balanced-backgrou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8379" y="1081759"/>
            <a:ext cx="3530981" cy="5089663"/>
          </a:xfrm>
          <a:prstGeom prst="rect">
            <a:avLst/>
          </a:prstGeom>
        </p:spPr>
      </p:pic>
      <p:pic>
        <p:nvPicPr>
          <p:cNvPr id="8" name="Picture 7" descr="Derenn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201" y="2712057"/>
            <a:ext cx="2102203" cy="1487309"/>
          </a:xfrm>
          <a:prstGeom prst="rect">
            <a:avLst/>
          </a:prstGeom>
        </p:spPr>
      </p:pic>
      <p:pic>
        <p:nvPicPr>
          <p:cNvPr id="9" name="Picture 8" descr="McMilla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4572" y="2712057"/>
            <a:ext cx="2102203" cy="1487309"/>
          </a:xfrm>
          <a:prstGeom prst="rect">
            <a:avLst/>
          </a:prstGeom>
        </p:spPr>
      </p:pic>
      <p:sp>
        <p:nvSpPr>
          <p:cNvPr id="10" name="TextBox 9"/>
          <p:cNvSpPr txBox="1"/>
          <p:nvPr/>
        </p:nvSpPr>
        <p:spPr>
          <a:xfrm>
            <a:off x="4550200" y="3197623"/>
            <a:ext cx="727699" cy="369332"/>
          </a:xfrm>
          <a:prstGeom prst="rect">
            <a:avLst/>
          </a:prstGeom>
          <a:noFill/>
        </p:spPr>
        <p:txBody>
          <a:bodyPr wrap="square" rtlCol="0">
            <a:spAutoFit/>
          </a:bodyPr>
          <a:lstStyle/>
          <a:p>
            <a:pPr algn="ctr"/>
            <a:r>
              <a:rPr lang="en-GB" sz="900" b="1" dirty="0" smtClean="0">
                <a:solidFill>
                  <a:schemeClr val="bg1"/>
                </a:solidFill>
                <a:latin typeface="Tahoma"/>
                <a:cs typeface="Tahoma"/>
              </a:rPr>
              <a:t>People’s dignity</a:t>
            </a:r>
            <a:endParaRPr lang="en-GB" sz="900" b="1" dirty="0">
              <a:solidFill>
                <a:schemeClr val="bg1"/>
              </a:solidFill>
              <a:latin typeface="Tahoma"/>
              <a:cs typeface="Tahoma"/>
            </a:endParaRPr>
          </a:p>
        </p:txBody>
      </p:sp>
    </p:spTree>
    <p:extLst>
      <p:ext uri="{BB962C8B-B14F-4D97-AF65-F5344CB8AC3E}">
        <p14:creationId xmlns:p14="http://schemas.microsoft.com/office/powerpoint/2010/main" val="31099265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Using the Sphere rights-based approach for </a:t>
            </a:r>
            <a:r>
              <a:rPr lang="en-GB" sz="2600" dirty="0" smtClean="0"/>
              <a:t>advocacy</a:t>
            </a:r>
            <a:endParaRPr lang="en-GB" sz="2600" dirty="0"/>
          </a:p>
        </p:txBody>
      </p:sp>
      <p:sp>
        <p:nvSpPr>
          <p:cNvPr id="4" name="Footer Placeholder 3"/>
          <p:cNvSpPr>
            <a:spLocks noGrp="1"/>
          </p:cNvSpPr>
          <p:nvPr>
            <p:ph type="ftr" sz="quarter" idx="3"/>
          </p:nvPr>
        </p:nvSpPr>
        <p:spPr/>
        <p:txBody>
          <a:bodyPr/>
          <a:lstStyle/>
          <a:p>
            <a:r>
              <a:rPr lang="en-GB" smtClean="0"/>
              <a:t>Module B6 – Sphere and advocacy</a:t>
            </a:r>
          </a:p>
          <a:p>
            <a:r>
              <a:rPr lang="en-GB" smtClean="0"/>
              <a:t>Sphere Training Package 2015</a:t>
            </a:r>
            <a:endParaRPr lang="en-GB" dirty="0" smtClean="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2965" y="1846951"/>
            <a:ext cx="7078069" cy="3164098"/>
          </a:xfrm>
          <a:prstGeom prst="rect">
            <a:avLst/>
          </a:prstGeom>
        </p:spPr>
      </p:pic>
    </p:spTree>
    <p:extLst>
      <p:ext uri="{BB962C8B-B14F-4D97-AF65-F5344CB8AC3E}">
        <p14:creationId xmlns:p14="http://schemas.microsoft.com/office/powerpoint/2010/main" val="402083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z="2600" dirty="0"/>
              <a:t>Case Study: Using Sphere to advocate on protection issues </a:t>
            </a:r>
            <a:r>
              <a:rPr lang="en-GB" sz="2600" dirty="0" smtClean="0"/>
              <a:t>– Part </a:t>
            </a:r>
            <a:r>
              <a:rPr lang="en-GB" sz="2600" dirty="0"/>
              <a:t>1</a:t>
            </a:r>
          </a:p>
        </p:txBody>
      </p:sp>
      <p:sp>
        <p:nvSpPr>
          <p:cNvPr id="6" name="Content Placeholder 5"/>
          <p:cNvSpPr>
            <a:spLocks noGrp="1"/>
          </p:cNvSpPr>
          <p:nvPr>
            <p:ph idx="1"/>
          </p:nvPr>
        </p:nvSpPr>
        <p:spPr/>
        <p:txBody>
          <a:bodyPr/>
          <a:lstStyle/>
          <a:p>
            <a:r>
              <a:rPr lang="en-GB" dirty="0"/>
              <a:t>You are split into 4 groups:</a:t>
            </a:r>
          </a:p>
          <a:p>
            <a:pPr lvl="1">
              <a:spcBef>
                <a:spcPts val="2000"/>
              </a:spcBef>
            </a:pPr>
            <a:r>
              <a:rPr lang="en-GB" dirty="0"/>
              <a:t>Read the scenario</a:t>
            </a:r>
          </a:p>
          <a:p>
            <a:pPr lvl="1">
              <a:spcBef>
                <a:spcPts val="2000"/>
              </a:spcBef>
            </a:pPr>
            <a:r>
              <a:rPr lang="en-GB" dirty="0"/>
              <a:t>In your group, use your Sphere Handbook and find out which parts could be used to develop advocacy messages. Capture them on your notebook.</a:t>
            </a:r>
          </a:p>
        </p:txBody>
      </p:sp>
      <p:sp>
        <p:nvSpPr>
          <p:cNvPr id="4" name="Footer Placeholder 3"/>
          <p:cNvSpPr>
            <a:spLocks noGrp="1"/>
          </p:cNvSpPr>
          <p:nvPr>
            <p:ph type="ftr" sz="quarter" idx="3"/>
          </p:nvPr>
        </p:nvSpPr>
        <p:spPr/>
        <p:txBody>
          <a:bodyPr/>
          <a:lstStyle/>
          <a:p>
            <a:r>
              <a:rPr lang="en-GB" smtClean="0"/>
              <a:t>Module B6 – Sphere and advocacy</a:t>
            </a:r>
          </a:p>
          <a:p>
            <a:r>
              <a:rPr lang="en-GB" smtClean="0"/>
              <a:t>Sphere Training Package 2015</a:t>
            </a:r>
            <a:endParaRPr lang="en-GB" dirty="0" smtClean="0"/>
          </a:p>
        </p:txBody>
      </p:sp>
      <p:pic>
        <p:nvPicPr>
          <p:cNvPr id="7" name="Picture 6" descr="clock-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7879" y="86682"/>
            <a:ext cx="1031799" cy="900000"/>
          </a:xfrm>
          <a:prstGeom prst="rect">
            <a:avLst/>
          </a:prstGeom>
        </p:spPr>
      </p:pic>
    </p:spTree>
    <p:extLst>
      <p:ext uri="{BB962C8B-B14F-4D97-AF65-F5344CB8AC3E}">
        <p14:creationId xmlns:p14="http://schemas.microsoft.com/office/powerpoint/2010/main" val="18292070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ock-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7964" y="88739"/>
            <a:ext cx="1031799" cy="900000"/>
          </a:xfrm>
          <a:prstGeom prst="rect">
            <a:avLst/>
          </a:prstGeom>
        </p:spPr>
      </p:pic>
      <p:sp>
        <p:nvSpPr>
          <p:cNvPr id="2" name="Title 1"/>
          <p:cNvSpPr>
            <a:spLocks noGrp="1"/>
          </p:cNvSpPr>
          <p:nvPr>
            <p:ph type="title"/>
          </p:nvPr>
        </p:nvSpPr>
        <p:spPr/>
        <p:txBody>
          <a:bodyPr/>
          <a:lstStyle/>
          <a:p>
            <a:r>
              <a:rPr lang="en-GB" sz="2600" dirty="0"/>
              <a:t>Case Study: Using Sphere to advocate on protection issues </a:t>
            </a:r>
            <a:r>
              <a:rPr lang="en-GB" sz="2600" dirty="0" smtClean="0"/>
              <a:t>– Part </a:t>
            </a:r>
            <a:r>
              <a:rPr lang="en-GB" sz="2600" dirty="0"/>
              <a:t>2</a:t>
            </a:r>
          </a:p>
        </p:txBody>
      </p:sp>
      <p:sp>
        <p:nvSpPr>
          <p:cNvPr id="3" name="Content Placeholder 2"/>
          <p:cNvSpPr>
            <a:spLocks noGrp="1"/>
          </p:cNvSpPr>
          <p:nvPr>
            <p:ph idx="1"/>
          </p:nvPr>
        </p:nvSpPr>
        <p:spPr>
          <a:xfrm>
            <a:off x="457200" y="1340442"/>
            <a:ext cx="7729415" cy="4785722"/>
          </a:xfrm>
        </p:spPr>
        <p:txBody>
          <a:bodyPr/>
          <a:lstStyle/>
          <a:p>
            <a:pPr lvl="1">
              <a:spcBef>
                <a:spcPts val="2000"/>
              </a:spcBef>
            </a:pPr>
            <a:r>
              <a:rPr lang="en-GB" dirty="0" smtClean="0"/>
              <a:t>Each </a:t>
            </a:r>
            <a:r>
              <a:rPr lang="en-GB" dirty="0"/>
              <a:t>group designate a representative who will participate in the NGO coordination meeting.</a:t>
            </a:r>
          </a:p>
          <a:p>
            <a:pPr lvl="1">
              <a:spcBef>
                <a:spcPts val="2000"/>
              </a:spcBef>
            </a:pPr>
            <a:r>
              <a:rPr lang="en-GB" dirty="0"/>
              <a:t>The 4 representatives will sit down at one table and start a 10-minute coordination meeting to decide what do to in this situation.</a:t>
            </a:r>
          </a:p>
          <a:p>
            <a:pPr lvl="1">
              <a:spcBef>
                <a:spcPts val="2000"/>
              </a:spcBef>
            </a:pPr>
            <a:r>
              <a:rPr lang="en-GB" dirty="0"/>
              <a:t>The rest of the participants can take </a:t>
            </a:r>
            <a:r>
              <a:rPr lang="en-GB" dirty="0" smtClean="0"/>
              <a:t/>
            </a:r>
            <a:br>
              <a:rPr lang="en-GB" dirty="0" smtClean="0"/>
            </a:br>
            <a:r>
              <a:rPr lang="en-GB" dirty="0" smtClean="0"/>
              <a:t>their </a:t>
            </a:r>
            <a:r>
              <a:rPr lang="en-GB" dirty="0"/>
              <a:t>chairs to sit around and observe </a:t>
            </a:r>
            <a:r>
              <a:rPr lang="en-GB" dirty="0" smtClean="0"/>
              <a:t/>
            </a:r>
            <a:br>
              <a:rPr lang="en-GB" dirty="0" smtClean="0"/>
            </a:br>
            <a:r>
              <a:rPr lang="en-GB" dirty="0" smtClean="0"/>
              <a:t>the </a:t>
            </a:r>
            <a:r>
              <a:rPr lang="en-GB" dirty="0"/>
              <a:t>NGO coordination meeting.</a:t>
            </a:r>
          </a:p>
        </p:txBody>
      </p:sp>
      <p:sp>
        <p:nvSpPr>
          <p:cNvPr id="4" name="Footer Placeholder 3"/>
          <p:cNvSpPr>
            <a:spLocks noGrp="1"/>
          </p:cNvSpPr>
          <p:nvPr>
            <p:ph type="ftr" sz="quarter" idx="3"/>
          </p:nvPr>
        </p:nvSpPr>
        <p:spPr/>
        <p:txBody>
          <a:bodyPr/>
          <a:lstStyle/>
          <a:p>
            <a:r>
              <a:rPr lang="en-GB" smtClean="0"/>
              <a:t>Module B6 – Sphere and advocacy</a:t>
            </a:r>
          </a:p>
          <a:p>
            <a:r>
              <a:rPr lang="en-GB" smtClean="0"/>
              <a:t>Sphere Training Package 2015</a:t>
            </a:r>
            <a:endParaRPr lang="en-GB" dirty="0" smtClean="0"/>
          </a:p>
        </p:txBody>
      </p:sp>
    </p:spTree>
    <p:extLst>
      <p:ext uri="{BB962C8B-B14F-4D97-AF65-F5344CB8AC3E}">
        <p14:creationId xmlns:p14="http://schemas.microsoft.com/office/powerpoint/2010/main" val="9609319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Using Sphere to advocate towards improving the quality and accountability of </a:t>
            </a:r>
            <a:r>
              <a:rPr lang="en-GB" sz="2600" dirty="0" smtClean="0"/>
              <a:t>assistance</a:t>
            </a:r>
            <a:endParaRPr lang="en-GB" sz="2600" dirty="0"/>
          </a:p>
        </p:txBody>
      </p:sp>
      <p:sp>
        <p:nvSpPr>
          <p:cNvPr id="3" name="Content Placeholder 2"/>
          <p:cNvSpPr>
            <a:spLocks noGrp="1"/>
          </p:cNvSpPr>
          <p:nvPr>
            <p:ph idx="1"/>
          </p:nvPr>
        </p:nvSpPr>
        <p:spPr/>
        <p:txBody>
          <a:bodyPr/>
          <a:lstStyle/>
          <a:p>
            <a:r>
              <a:rPr lang="en-GB" dirty="0" smtClean="0"/>
              <a:t>In plenary:</a:t>
            </a:r>
          </a:p>
          <a:p>
            <a:pPr lvl="1">
              <a:spcBef>
                <a:spcPts val="2000"/>
              </a:spcBef>
            </a:pPr>
            <a:r>
              <a:rPr lang="en-GB" dirty="0" smtClean="0"/>
              <a:t>Share </a:t>
            </a:r>
            <a:r>
              <a:rPr lang="en-GB" dirty="0"/>
              <a:t>situations in which you have used the Sphere standards to advocate towards improving the quality and accountability of assistance/service delivery (within your organisation, with donors, within clusters, etc.).</a:t>
            </a:r>
          </a:p>
        </p:txBody>
      </p:sp>
      <p:sp>
        <p:nvSpPr>
          <p:cNvPr id="4" name="Footer Placeholder 3"/>
          <p:cNvSpPr>
            <a:spLocks noGrp="1"/>
          </p:cNvSpPr>
          <p:nvPr>
            <p:ph type="ftr" sz="quarter" idx="3"/>
          </p:nvPr>
        </p:nvSpPr>
        <p:spPr/>
        <p:txBody>
          <a:bodyPr/>
          <a:lstStyle/>
          <a:p>
            <a:r>
              <a:rPr lang="en-GB" smtClean="0"/>
              <a:t>Module B6 – Sphere and advocacy</a:t>
            </a:r>
          </a:p>
          <a:p>
            <a:r>
              <a:rPr lang="en-GB" smtClean="0"/>
              <a:t>Sphere Training Package 2015</a:t>
            </a:r>
            <a:endParaRPr lang="en-GB" dirty="0" smtClean="0"/>
          </a:p>
        </p:txBody>
      </p:sp>
      <p:pic>
        <p:nvPicPr>
          <p:cNvPr id="6" name="Picture 5" descr="clock-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7964" y="88739"/>
            <a:ext cx="1031799" cy="900000"/>
          </a:xfrm>
          <a:prstGeom prst="rect">
            <a:avLst/>
          </a:prstGeom>
        </p:spPr>
      </p:pic>
    </p:spTree>
    <p:extLst>
      <p:ext uri="{BB962C8B-B14F-4D97-AF65-F5344CB8AC3E}">
        <p14:creationId xmlns:p14="http://schemas.microsoft.com/office/powerpoint/2010/main" val="3883480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Key messages</a:t>
            </a:r>
          </a:p>
        </p:txBody>
      </p:sp>
      <p:sp>
        <p:nvSpPr>
          <p:cNvPr id="6" name="Content Placeholder 5"/>
          <p:cNvSpPr>
            <a:spLocks noGrp="1"/>
          </p:cNvSpPr>
          <p:nvPr>
            <p:ph idx="1"/>
          </p:nvPr>
        </p:nvSpPr>
        <p:spPr>
          <a:xfrm>
            <a:off x="457200" y="1340442"/>
            <a:ext cx="7797800" cy="4785722"/>
          </a:xfrm>
        </p:spPr>
        <p:txBody>
          <a:bodyPr/>
          <a:lstStyle/>
          <a:p>
            <a:pPr lvl="1">
              <a:spcBef>
                <a:spcPts val="2000"/>
              </a:spcBef>
            </a:pPr>
            <a:r>
              <a:rPr lang="en-GB" dirty="0"/>
              <a:t>Humanitarian advocacy aims to bring about change in a situation with or on behalf of others, and can focus on protection or assistance issues</a:t>
            </a:r>
          </a:p>
          <a:p>
            <a:pPr lvl="1">
              <a:spcBef>
                <a:spcPts val="2000"/>
              </a:spcBef>
            </a:pPr>
            <a:r>
              <a:rPr lang="en-GB" dirty="0"/>
              <a:t>The Sphere Handbook and its rights-based approach can be used as a powerful inspiration for advocacy messages, being one of the most widely recognised quality and accountability tools.</a:t>
            </a:r>
          </a:p>
        </p:txBody>
      </p:sp>
      <p:sp>
        <p:nvSpPr>
          <p:cNvPr id="4" name="Footer Placeholder 3"/>
          <p:cNvSpPr>
            <a:spLocks noGrp="1"/>
          </p:cNvSpPr>
          <p:nvPr>
            <p:ph type="ftr" sz="quarter" idx="3"/>
          </p:nvPr>
        </p:nvSpPr>
        <p:spPr/>
        <p:txBody>
          <a:bodyPr/>
          <a:lstStyle/>
          <a:p>
            <a:r>
              <a:rPr lang="en-GB" smtClean="0"/>
              <a:t>Module B6 – Sphere and advocacy</a:t>
            </a:r>
          </a:p>
          <a:p>
            <a:r>
              <a:rPr lang="en-GB" smtClean="0"/>
              <a:t>Sphere Training Package 2015</a:t>
            </a:r>
            <a:endParaRPr lang="en-GB" dirty="0" smtClean="0"/>
          </a:p>
        </p:txBody>
      </p:sp>
    </p:spTree>
    <p:extLst>
      <p:ext uri="{BB962C8B-B14F-4D97-AF65-F5344CB8AC3E}">
        <p14:creationId xmlns:p14="http://schemas.microsoft.com/office/powerpoint/2010/main" val="1630548303"/>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4346</TotalTime>
  <Words>1129</Words>
  <Application>Microsoft Office PowerPoint</Application>
  <PresentationFormat>On-screen Show (4:3)</PresentationFormat>
  <Paragraphs>79</Paragraphs>
  <Slides>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Lucida Grande</vt:lpstr>
      <vt:lpstr>Lucida Sans Regular</vt:lpstr>
      <vt:lpstr>Tahoma</vt:lpstr>
      <vt:lpstr>Sphere</vt:lpstr>
      <vt:lpstr>PowerPoint Presentation</vt:lpstr>
      <vt:lpstr>What is humanitarian advocacy?</vt:lpstr>
      <vt:lpstr>Advocacy can work on two levels</vt:lpstr>
      <vt:lpstr>Sphere can be used to advocate and ensure the rights of the affected population are respected</vt:lpstr>
      <vt:lpstr>Using the Sphere rights-based approach for advocacy</vt:lpstr>
      <vt:lpstr>Case Study: Using Sphere to advocate on protection issues – Part 1</vt:lpstr>
      <vt:lpstr>Case Study: Using Sphere to advocate on protection issues – Part 2</vt:lpstr>
      <vt:lpstr>Using Sphere to advocate towards improving the quality and accountability of assistance</vt:lpstr>
      <vt:lpstr>Key messages</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CeciliaFurtade</cp:lastModifiedBy>
  <cp:revision>259</cp:revision>
  <dcterms:created xsi:type="dcterms:W3CDTF">2014-12-22T15:37:12Z</dcterms:created>
  <dcterms:modified xsi:type="dcterms:W3CDTF">2016-06-10T12:50:33Z</dcterms:modified>
</cp:coreProperties>
</file>